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7" r:id="rId12"/>
    <p:sldId id="265" r:id="rId13"/>
    <p:sldId id="266" r:id="rId14"/>
    <p:sldId id="267" r:id="rId15"/>
    <p:sldId id="278" r:id="rId16"/>
    <p:sldId id="268" r:id="rId17"/>
    <p:sldId id="269" r:id="rId18"/>
    <p:sldId id="279" r:id="rId19"/>
    <p:sldId id="276" r:id="rId20"/>
    <p:sldId id="270" r:id="rId21"/>
    <p:sldId id="280" r:id="rId22"/>
    <p:sldId id="271" r:id="rId23"/>
    <p:sldId id="275" r:id="rId24"/>
    <p:sldId id="272" r:id="rId25"/>
    <p:sldId id="281" r:id="rId26"/>
    <p:sldId id="283" r:id="rId27"/>
    <p:sldId id="273" r:id="rId28"/>
    <p:sldId id="284" r:id="rId29"/>
    <p:sldId id="285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pPr/>
              <a:t>12/12/2016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pPr/>
              <a:t>12/12/2016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7200" dirty="0" smtClean="0"/>
              <a:t>Децентралізація польських шкіл</a:t>
            </a:r>
            <a:endParaRPr lang="pl-PL" sz="7200" dirty="0"/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від</a:t>
            </a:r>
            <a:r>
              <a:rPr lang="pl-PL" dirty="0" smtClean="0"/>
              <a:t> </a:t>
            </a:r>
            <a:r>
              <a:rPr lang="pl-PL" dirty="0" smtClean="0"/>
              <a:t>1999</a:t>
            </a:r>
            <a:r>
              <a:rPr lang="pl-PL" dirty="0" smtClean="0"/>
              <a:t> </a:t>
            </a:r>
            <a:r>
              <a:rPr lang="uk-UA" dirty="0" smtClean="0"/>
              <a:t>до</a:t>
            </a:r>
            <a:r>
              <a:rPr lang="pl-PL" dirty="0" smtClean="0"/>
              <a:t> 2016 </a:t>
            </a:r>
            <a:r>
              <a:rPr lang="uk-UA" dirty="0" smtClean="0"/>
              <a:t>року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936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Управління школою і нагляд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3437" y="2278781"/>
            <a:ext cx="4754880" cy="397764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Визначення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вимог</a:t>
            </a:r>
            <a:r>
              <a:rPr lang="ru-RU" sz="2400" dirty="0" smtClean="0"/>
              <a:t> до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в школах </a:t>
            </a:r>
            <a:r>
              <a:rPr lang="ru-RU" sz="2400" dirty="0" err="1" smtClean="0"/>
              <a:t>з</a:t>
            </a:r>
            <a:r>
              <a:rPr lang="ru-RU" sz="2400" dirty="0" smtClean="0"/>
              <a:t> боку </a:t>
            </a:r>
            <a:r>
              <a:rPr lang="ru-RU" sz="2400" dirty="0" err="1" smtClean="0"/>
              <a:t>держави</a:t>
            </a:r>
            <a:endParaRPr lang="pl-PL" sz="2400" dirty="0" smtClean="0"/>
          </a:p>
          <a:p>
            <a:r>
              <a:rPr lang="uk-UA" sz="2400" dirty="0" smtClean="0"/>
              <a:t>Зовнішня та внутрішня </a:t>
            </a:r>
            <a:r>
              <a:rPr lang="ru-RU" sz="2400" dirty="0" err="1" smtClean="0"/>
              <a:t>оцінка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освітніх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послуг</a:t>
            </a:r>
            <a:endParaRPr lang="pl-PL" sz="2400" dirty="0" smtClean="0"/>
          </a:p>
          <a:p>
            <a:r>
              <a:rPr lang="ru-RU" sz="2400" dirty="0" err="1" smtClean="0"/>
              <a:t>Перевірка</a:t>
            </a:r>
            <a:r>
              <a:rPr lang="ru-RU" sz="2400" dirty="0" smtClean="0"/>
              <a:t> </a:t>
            </a:r>
            <a:r>
              <a:rPr lang="ru-RU" sz="2400" dirty="0" err="1" smtClean="0"/>
              <a:t>Опікунською</a:t>
            </a:r>
            <a:r>
              <a:rPr lang="ru-RU" sz="2400" dirty="0" smtClean="0"/>
              <a:t> радою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  </a:t>
            </a:r>
            <a:r>
              <a:rPr lang="ru-RU" sz="2400" dirty="0" err="1" smtClean="0"/>
              <a:t>шкіл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до закону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60" y="2446986"/>
            <a:ext cx="3134887" cy="2422413"/>
          </a:xfrm>
        </p:spPr>
      </p:pic>
    </p:spTree>
    <p:extLst>
      <p:ext uri="{BB962C8B-B14F-4D97-AF65-F5344CB8AC3E}">
        <p14:creationId xmlns:p14="http://schemas.microsoft.com/office/powerpoint/2010/main" val="9263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/>
                </a:solidFill>
              </a:rPr>
              <a:t>Ефекти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вдосконалення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інфраструктури</a:t>
            </a:r>
            <a:endParaRPr lang="ru-RU" sz="2400" dirty="0" smtClean="0"/>
          </a:p>
          <a:p>
            <a:r>
              <a:rPr lang="ru-RU" sz="2400" dirty="0" err="1" smtClean="0"/>
              <a:t>але</a:t>
            </a:r>
            <a:r>
              <a:rPr lang="ru-RU" sz="2400" dirty="0" smtClean="0"/>
              <a:t> ... велика </a:t>
            </a:r>
            <a:r>
              <a:rPr lang="ru-RU" sz="2400" dirty="0" err="1" smtClean="0"/>
              <a:t>різниця</a:t>
            </a:r>
            <a:r>
              <a:rPr lang="ru-RU" sz="2400" dirty="0" smtClean="0"/>
              <a:t> </a:t>
            </a:r>
            <a:r>
              <a:rPr lang="ru-RU" sz="2400" dirty="0" err="1" smtClean="0"/>
              <a:t>між</a:t>
            </a:r>
            <a:r>
              <a:rPr lang="ru-RU" sz="2400" dirty="0" smtClean="0"/>
              <a:t> </a:t>
            </a:r>
            <a:r>
              <a:rPr lang="ru-RU" sz="2400" dirty="0" err="1" smtClean="0"/>
              <a:t>умовами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праці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 - в </a:t>
            </a:r>
            <a:r>
              <a:rPr lang="ru-RU" sz="2400" dirty="0" err="1" smtClean="0"/>
              <a:t>залежності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фінансового</a:t>
            </a:r>
            <a:r>
              <a:rPr lang="ru-RU" sz="2400" dirty="0" smtClean="0"/>
              <a:t> становища </a:t>
            </a:r>
            <a:r>
              <a:rPr lang="ru-RU" sz="2400" dirty="0" err="1" smtClean="0"/>
              <a:t>органів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самоврядування</a:t>
            </a:r>
            <a:endParaRPr lang="pl-PL" sz="2400" dirty="0" smtClean="0"/>
          </a:p>
          <a:p>
            <a:r>
              <a:rPr lang="ru-RU" sz="2400" dirty="0" err="1" smtClean="0"/>
              <a:t>Більша</a:t>
            </a:r>
            <a:r>
              <a:rPr lang="ru-RU" sz="2400" dirty="0" smtClean="0"/>
              <a:t> </a:t>
            </a:r>
            <a:r>
              <a:rPr lang="ru-RU" sz="2400" dirty="0" err="1" smtClean="0"/>
              <a:t>увага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органів</a:t>
            </a:r>
            <a:r>
              <a:rPr lang="ru-RU" sz="2400" dirty="0" smtClean="0"/>
              <a:t> </a:t>
            </a:r>
            <a:r>
              <a:rPr lang="ru-RU" sz="2400" dirty="0" err="1" smtClean="0"/>
              <a:t>влади</a:t>
            </a:r>
            <a:r>
              <a:rPr lang="ru-RU" sz="2400" dirty="0" smtClean="0"/>
              <a:t> до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інфраструктури</a:t>
            </a:r>
            <a:r>
              <a:rPr lang="ru-RU" sz="2400" dirty="0" smtClean="0"/>
              <a:t>, </a:t>
            </a:r>
            <a:r>
              <a:rPr lang="ru-RU" sz="2400" dirty="0" err="1" smtClean="0"/>
              <a:t>ніж</a:t>
            </a:r>
            <a:r>
              <a:rPr lang="ru-RU" sz="2400" dirty="0" smtClean="0"/>
              <a:t> </a:t>
            </a:r>
            <a:r>
              <a:rPr lang="ru-RU" sz="2400" dirty="0" err="1" smtClean="0"/>
              <a:t>до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роботи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школи</a:t>
            </a:r>
            <a:r>
              <a:rPr lang="ru-RU" sz="2400" dirty="0" smtClean="0"/>
              <a:t> в невеликих громадах</a:t>
            </a:r>
            <a:endParaRPr lang="pl-PL" sz="2400" dirty="0" smtClean="0"/>
          </a:p>
          <a:p>
            <a:r>
              <a:rPr lang="uk-UA" sz="2400" dirty="0" smtClean="0"/>
              <a:t>Багато додаткової освітньої діяльності у великих громадах</a:t>
            </a:r>
            <a:endParaRPr lang="pl-PL" sz="2400" dirty="0" smtClean="0"/>
          </a:p>
          <a:p>
            <a:r>
              <a:rPr lang="uk-UA" sz="2400" dirty="0" smtClean="0"/>
              <a:t>Створення майданчиків(об</a:t>
            </a:r>
            <a:r>
              <a:rPr lang="pl-PL" sz="2400" dirty="0" smtClean="0"/>
              <a:t>’</a:t>
            </a:r>
            <a:r>
              <a:rPr lang="uk-UA" sz="2400" dirty="0" smtClean="0"/>
              <a:t>єднань) удосконалення (професійного розвитку) вчителів у місцевих громадах</a:t>
            </a:r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 smtClean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786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/>
              <a:t>Шкільна автономія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61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69848" y="291449"/>
            <a:ext cx="10058400" cy="1609344"/>
          </a:xfrm>
        </p:spPr>
        <p:txBody>
          <a:bodyPr>
            <a:normAutofit/>
          </a:bodyPr>
          <a:lstStyle/>
          <a:p>
            <a:r>
              <a:rPr lang="uk-UA" sz="4800" dirty="0" smtClean="0"/>
              <a:t>Чому вчить школа</a:t>
            </a:r>
            <a:endParaRPr lang="pl-PL" sz="4800" dirty="0">
              <a:solidFill>
                <a:schemeClr val="tx1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1069848" y="1900793"/>
            <a:ext cx="4754880" cy="4271407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Основний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навчальний</a:t>
            </a:r>
            <a:r>
              <a:rPr lang="ru-RU" sz="2400" dirty="0" smtClean="0"/>
              <a:t> план для </a:t>
            </a:r>
            <a:r>
              <a:rPr lang="ru-RU" sz="2400" dirty="0" err="1" smtClean="0"/>
              <a:t>обов'язкового</a:t>
            </a:r>
            <a:r>
              <a:rPr lang="ru-RU" sz="2400" dirty="0" smtClean="0"/>
              <a:t> 3-рівневого </a:t>
            </a:r>
            <a:r>
              <a:rPr lang="ru-RU" sz="2400" dirty="0" err="1" smtClean="0"/>
              <a:t>процесу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endParaRPr lang="pl-PL" sz="2400" dirty="0" smtClean="0"/>
          </a:p>
          <a:p>
            <a:r>
              <a:rPr lang="ru-RU" sz="2400" dirty="0" err="1" smtClean="0"/>
              <a:t>Вибір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навчального</a:t>
            </a:r>
            <a:r>
              <a:rPr lang="ru-RU" sz="2400" dirty="0" smtClean="0"/>
              <a:t> плану</a:t>
            </a:r>
          </a:p>
          <a:p>
            <a:r>
              <a:rPr lang="ru-RU" sz="2400" dirty="0" err="1" smtClean="0"/>
              <a:t>Вибір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підручників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допоміжних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матеріалів</a:t>
            </a:r>
            <a:endParaRPr lang="ru-RU" sz="2400" dirty="0" smtClean="0"/>
          </a:p>
          <a:p>
            <a:r>
              <a:rPr lang="uk-UA" sz="2400" dirty="0" smtClean="0"/>
              <a:t>Програма виховання та профілактики</a:t>
            </a:r>
            <a:endParaRPr lang="pl-PL" sz="2400" dirty="0" smtClean="0"/>
          </a:p>
          <a:p>
            <a:r>
              <a:rPr lang="uk-UA" sz="2400" dirty="0" smtClean="0"/>
              <a:t>Система нагород і покарань</a:t>
            </a:r>
            <a:endParaRPr lang="pl-PL" sz="2400" dirty="0" smtClean="0"/>
          </a:p>
          <a:p>
            <a:r>
              <a:rPr lang="uk-UA" sz="2400" dirty="0" smtClean="0"/>
              <a:t>Години прийому директора</a:t>
            </a:r>
            <a:endParaRPr lang="pl-PL" sz="24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89" y="2021983"/>
            <a:ext cx="5070259" cy="3161896"/>
          </a:xfrm>
        </p:spPr>
      </p:pic>
    </p:spTree>
    <p:extLst>
      <p:ext uri="{BB962C8B-B14F-4D97-AF65-F5344CB8AC3E}">
        <p14:creationId xmlns:p14="http://schemas.microsoft.com/office/powerpoint/2010/main" val="442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Як вчить школа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sz="2800" dirty="0" smtClean="0"/>
              <a:t>Поділ шкільного року (семестри)</a:t>
            </a:r>
            <a:endParaRPr lang="pl-PL" sz="2800" dirty="0" smtClean="0"/>
          </a:p>
          <a:p>
            <a:r>
              <a:rPr lang="uk-UA" sz="2800" dirty="0" smtClean="0"/>
              <a:t>Система оцінювання</a:t>
            </a:r>
            <a:endParaRPr lang="pl-PL" sz="2800" dirty="0" smtClean="0"/>
          </a:p>
          <a:p>
            <a:r>
              <a:rPr lang="uk-UA" sz="2800" dirty="0" smtClean="0"/>
              <a:t>План професійного розвитку вчителів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693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2"/>
                </a:solidFill>
              </a:rPr>
              <a:t>Ефекти</a:t>
            </a:r>
            <a:endParaRPr lang="pl-PL" sz="4800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dirty="0" smtClean="0"/>
              <a:t>Зріст ринку підручників та дидактичних матеріалів</a:t>
            </a:r>
            <a:endParaRPr lang="pl-PL" sz="2400" dirty="0" smtClean="0"/>
          </a:p>
          <a:p>
            <a:r>
              <a:rPr lang="uk-UA" sz="2400" dirty="0" smtClean="0"/>
              <a:t>Надмірне </a:t>
            </a:r>
            <a:r>
              <a:rPr lang="uk-UA" sz="2400" dirty="0" err="1" smtClean="0"/>
              <a:t>“полегшення”</a:t>
            </a:r>
            <a:r>
              <a:rPr lang="uk-UA" sz="2400" dirty="0" smtClean="0"/>
              <a:t> праці вчителя з боку видавництв</a:t>
            </a:r>
            <a:endParaRPr lang="pl-PL" sz="2400" dirty="0" smtClean="0"/>
          </a:p>
          <a:p>
            <a:r>
              <a:rPr lang="ru-RU" sz="2400" dirty="0" err="1" smtClean="0"/>
              <a:t>Диференціація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шкіл</a:t>
            </a:r>
            <a:r>
              <a:rPr lang="ru-RU" sz="2400" dirty="0" smtClean="0"/>
              <a:t> -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концепції</a:t>
            </a:r>
            <a:r>
              <a:rPr lang="ru-RU" sz="2400" dirty="0" smtClean="0"/>
              <a:t>, </a:t>
            </a:r>
            <a:r>
              <a:rPr lang="ru-RU" sz="2400" dirty="0" err="1" smtClean="0"/>
              <a:t>додаткові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заняття</a:t>
            </a:r>
            <a:r>
              <a:rPr lang="ru-RU" sz="2400" dirty="0" smtClean="0"/>
              <a:t> - </a:t>
            </a:r>
            <a:r>
              <a:rPr lang="ru-RU" sz="2400" dirty="0" err="1" smtClean="0"/>
              <a:t>конкуренція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поміж</a:t>
            </a:r>
            <a:r>
              <a:rPr lang="ru-RU" sz="2400" dirty="0" smtClean="0"/>
              <a:t> школами</a:t>
            </a:r>
            <a:endParaRPr lang="pl-PL" sz="2400" dirty="0" smtClean="0"/>
          </a:p>
          <a:p>
            <a:r>
              <a:rPr lang="ru-RU" sz="2400" dirty="0" smtClean="0"/>
              <a:t>Регулятор - система </a:t>
            </a:r>
            <a:r>
              <a:rPr lang="ru-RU" sz="2400" dirty="0" err="1" smtClean="0"/>
              <a:t>зовнішніх</a:t>
            </a:r>
            <a:r>
              <a:rPr lang="ru-RU" sz="2400" dirty="0" smtClean="0"/>
              <a:t> </a:t>
            </a:r>
            <a:r>
              <a:rPr lang="ru-RU" sz="2400" dirty="0" err="1" smtClean="0"/>
              <a:t>іспитів</a:t>
            </a:r>
            <a:r>
              <a:rPr lang="ru-RU" sz="2400" dirty="0" smtClean="0"/>
              <a:t> - </a:t>
            </a:r>
            <a:r>
              <a:rPr lang="ru-RU" sz="2400" dirty="0" err="1" smtClean="0"/>
              <a:t>переваги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недоліки</a:t>
            </a:r>
            <a:r>
              <a:rPr lang="ru-RU" sz="2400" dirty="0" smtClean="0"/>
              <a:t>; додана </a:t>
            </a:r>
            <a:r>
              <a:rPr lang="ru-RU" sz="2400" dirty="0" err="1" smtClean="0"/>
              <a:t>вартість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навчання</a:t>
            </a:r>
            <a:endParaRPr lang="pl-PL" sz="2400" dirty="0" smtClean="0"/>
          </a:p>
          <a:p>
            <a:r>
              <a:rPr lang="ru-RU" sz="2400" dirty="0" err="1" smtClean="0"/>
              <a:t>Більшість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шкіл</a:t>
            </a:r>
            <a:r>
              <a:rPr lang="ru-RU" sz="2400" dirty="0" smtClean="0"/>
              <a:t> консервативна, </a:t>
            </a:r>
            <a:r>
              <a:rPr lang="ru-RU" sz="2400" dirty="0" err="1" smtClean="0"/>
              <a:t>хоча</a:t>
            </a:r>
            <a:r>
              <a:rPr lang="ru-RU" sz="2400" dirty="0" smtClean="0"/>
              <a:t> </a:t>
            </a:r>
            <a:r>
              <a:rPr lang="uk-UA" sz="2400" dirty="0" err="1" smtClean="0"/>
              <a:t>“інноваційні”</a:t>
            </a:r>
            <a:r>
              <a:rPr lang="uk-UA" sz="2400" dirty="0" smtClean="0"/>
              <a:t> </a:t>
            </a:r>
            <a:r>
              <a:rPr lang="ru-RU" sz="2400" dirty="0" err="1" smtClean="0"/>
              <a:t>вчителі</a:t>
            </a:r>
            <a:r>
              <a:rPr lang="ru-RU" sz="2400" dirty="0" smtClean="0"/>
              <a:t> </a:t>
            </a:r>
            <a:r>
              <a:rPr lang="ru-RU" sz="2400" dirty="0" err="1" smtClean="0"/>
              <a:t>мають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можливість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розвиватися</a:t>
            </a:r>
            <a:endParaRPr lang="pl-PL" sz="2400" dirty="0" smtClean="0"/>
          </a:p>
          <a:p>
            <a:r>
              <a:rPr lang="ru-RU" sz="2400" dirty="0" err="1" smtClean="0"/>
              <a:t>Диференціація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шкіл</a:t>
            </a:r>
            <a:r>
              <a:rPr lang="ru-RU" sz="2400" dirty="0" smtClean="0"/>
              <a:t> у великих </a:t>
            </a:r>
            <a:r>
              <a:rPr lang="ru-RU" sz="2400" dirty="0" err="1" smtClean="0"/>
              <a:t>містах</a:t>
            </a:r>
            <a:r>
              <a:rPr lang="ru-RU" sz="2400" dirty="0" smtClean="0"/>
              <a:t> на "</a:t>
            </a:r>
            <a:r>
              <a:rPr lang="ru-RU" sz="2400" dirty="0" err="1" smtClean="0"/>
              <a:t>кращі</a:t>
            </a:r>
            <a:r>
              <a:rPr lang="ru-RU" sz="2400" dirty="0" smtClean="0"/>
              <a:t>" </a:t>
            </a:r>
            <a:r>
              <a:rPr lang="ru-RU" sz="2400" dirty="0" err="1" smtClean="0"/>
              <a:t>і</a:t>
            </a:r>
            <a:r>
              <a:rPr lang="ru-RU" sz="2400" dirty="0" smtClean="0"/>
              <a:t> "</a:t>
            </a:r>
            <a:r>
              <a:rPr lang="ru-RU" sz="2400" dirty="0" err="1" smtClean="0"/>
              <a:t>гірші</a:t>
            </a:r>
            <a:r>
              <a:rPr lang="ru-RU" sz="2400" dirty="0" smtClean="0"/>
              <a:t>"</a:t>
            </a:r>
            <a:endParaRPr lang="pl-PL" sz="24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1973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/>
              <a:t>Автономія учителя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9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Рішення учителя</a:t>
            </a:r>
            <a:endParaRPr lang="pl-PL" sz="48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Авторство </a:t>
            </a:r>
            <a:r>
              <a:rPr lang="ru-RU" sz="2400" dirty="0" err="1" smtClean="0"/>
              <a:t>програми</a:t>
            </a:r>
            <a:r>
              <a:rPr lang="ru-RU" sz="2400" dirty="0" smtClean="0"/>
              <a:t>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адаптація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вибір</a:t>
            </a:r>
            <a:endParaRPr lang="ru-RU" sz="2400" dirty="0" smtClean="0"/>
          </a:p>
          <a:p>
            <a:r>
              <a:rPr lang="ru-RU" sz="2400" dirty="0" err="1" smtClean="0"/>
              <a:t>Вибір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підручника</a:t>
            </a:r>
            <a:endParaRPr lang="ru-RU" sz="2400" dirty="0" smtClean="0"/>
          </a:p>
          <a:p>
            <a:r>
              <a:rPr lang="ru-RU" sz="2400" dirty="0" err="1" smtClean="0"/>
              <a:t>Критерії</a:t>
            </a:r>
            <a:r>
              <a:rPr lang="ru-RU" sz="2400" dirty="0" smtClean="0"/>
              <a:t> </a:t>
            </a:r>
            <a:r>
              <a:rPr lang="ru-RU" sz="2400" dirty="0" err="1" smtClean="0"/>
              <a:t>оцінки</a:t>
            </a:r>
            <a:r>
              <a:rPr lang="ru-RU" sz="2400" dirty="0" smtClean="0"/>
              <a:t> </a:t>
            </a:r>
            <a:r>
              <a:rPr lang="ru-RU" sz="2400" dirty="0" err="1" smtClean="0"/>
              <a:t>зі</a:t>
            </a:r>
            <a:r>
              <a:rPr lang="ru-RU" sz="2400" dirty="0" smtClean="0"/>
              <a:t> </a:t>
            </a:r>
            <a:r>
              <a:rPr lang="ru-RU" sz="2400" dirty="0" err="1" smtClean="0"/>
              <a:t>свого</a:t>
            </a:r>
            <a:r>
              <a:rPr lang="ru-RU" sz="2400" dirty="0" smtClean="0"/>
              <a:t> предмету</a:t>
            </a:r>
          </a:p>
          <a:p>
            <a:r>
              <a:rPr lang="ru-RU" sz="2400" dirty="0" err="1" smtClean="0"/>
              <a:t>Вибір</a:t>
            </a:r>
            <a:r>
              <a:rPr lang="ru-RU" sz="2400" dirty="0" smtClean="0"/>
              <a:t> </a:t>
            </a:r>
            <a:r>
              <a:rPr lang="ru-RU" sz="2400" dirty="0" err="1" smtClean="0"/>
              <a:t>методів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навчання</a:t>
            </a:r>
            <a:endParaRPr lang="ru-RU" sz="2400" dirty="0" smtClean="0"/>
          </a:p>
          <a:p>
            <a:r>
              <a:rPr lang="ru-RU" sz="2400" dirty="0" err="1" smtClean="0"/>
              <a:t>Педагогічні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інновації</a:t>
            </a:r>
            <a:endParaRPr lang="ru-RU" sz="2400" dirty="0" smtClean="0"/>
          </a:p>
          <a:p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1784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2"/>
                </a:solidFill>
              </a:rPr>
              <a:t>ефекти</a:t>
            </a:r>
            <a:endParaRPr lang="pl-PL" sz="4800" dirty="0">
              <a:solidFill>
                <a:schemeClr val="accent2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2400" dirty="0" smtClean="0"/>
          </a:p>
          <a:p>
            <a:r>
              <a:rPr lang="ru-RU" sz="2800" dirty="0" err="1" smtClean="0"/>
              <a:t>Більше</a:t>
            </a:r>
            <a:r>
              <a:rPr lang="ru-RU" sz="2800" dirty="0" smtClean="0"/>
              <a:t> </a:t>
            </a:r>
            <a:r>
              <a:rPr lang="ru-RU" sz="2800" dirty="0" err="1" smtClean="0"/>
              <a:t>нововведень</a:t>
            </a:r>
            <a:r>
              <a:rPr lang="ru-RU" sz="2800" dirty="0" smtClean="0"/>
              <a:t>  </a:t>
            </a:r>
            <a:r>
              <a:rPr lang="ru-RU" sz="2800" dirty="0" err="1" smtClean="0"/>
              <a:t>з</a:t>
            </a:r>
            <a:r>
              <a:rPr lang="ru-RU" sz="2800" dirty="0" smtClean="0"/>
              <a:t> боку учителя</a:t>
            </a:r>
          </a:p>
          <a:p>
            <a:r>
              <a:rPr lang="ru-RU" sz="2800" dirty="0" err="1" smtClean="0"/>
              <a:t>Більшість</a:t>
            </a:r>
            <a:r>
              <a:rPr lang="ru-RU" sz="2800" dirty="0" smtClean="0"/>
              <a:t> вчителів </a:t>
            </a:r>
            <a:r>
              <a:rPr lang="ru-RU" sz="2800" dirty="0" err="1" smtClean="0"/>
              <a:t>використовують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готові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матеріали</a:t>
            </a:r>
            <a:endParaRPr lang="ru-RU" sz="2800" dirty="0" smtClean="0"/>
          </a:p>
          <a:p>
            <a:r>
              <a:rPr lang="ru-RU" sz="2800" dirty="0" err="1" smtClean="0"/>
              <a:t>Багато</a:t>
            </a:r>
            <a:r>
              <a:rPr lang="ru-RU" sz="2800" dirty="0" smtClean="0"/>
              <a:t> </a:t>
            </a:r>
            <a:r>
              <a:rPr lang="ru-RU" sz="2800" dirty="0" err="1" smtClean="0"/>
              <a:t>шкіл</a:t>
            </a:r>
            <a:r>
              <a:rPr lang="ru-RU" sz="2800" dirty="0" smtClean="0"/>
              <a:t> </a:t>
            </a:r>
            <a:r>
              <a:rPr lang="ru-RU" sz="2800" dirty="0" err="1" smtClean="0"/>
              <a:t>впровадили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формуюче</a:t>
            </a:r>
            <a:r>
              <a:rPr lang="ru-RU" sz="2800" dirty="0" smtClean="0"/>
              <a:t> </a:t>
            </a:r>
            <a:r>
              <a:rPr lang="ru-RU" sz="2800" dirty="0" err="1" smtClean="0"/>
              <a:t>оцінювання</a:t>
            </a:r>
            <a:r>
              <a:rPr lang="ru-RU" sz="2800" dirty="0" smtClean="0"/>
              <a:t> (модель </a:t>
            </a:r>
            <a:r>
              <a:rPr lang="ru-RU" sz="2800" dirty="0" err="1" smtClean="0"/>
              <a:t>розвитку</a:t>
            </a:r>
            <a:r>
              <a:rPr lang="ru-RU" sz="2800" dirty="0" smtClean="0"/>
              <a:t>),  </a:t>
            </a:r>
            <a:r>
              <a:rPr lang="ru-RU" sz="2800" dirty="0" err="1" smtClean="0"/>
              <a:t>але</a:t>
            </a:r>
            <a:r>
              <a:rPr lang="ru-RU" sz="2800" dirty="0" smtClean="0"/>
              <a:t> </a:t>
            </a:r>
            <a:r>
              <a:rPr lang="ru-RU" sz="2800" dirty="0" err="1" smtClean="0"/>
              <a:t>більшість</a:t>
            </a:r>
            <a:r>
              <a:rPr lang="ru-RU" sz="2800" dirty="0" smtClean="0"/>
              <a:t>  </a:t>
            </a:r>
            <a:r>
              <a:rPr lang="ru-RU" sz="2800" dirty="0" err="1" smtClean="0"/>
              <a:t>оцінюють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традиційно</a:t>
            </a:r>
            <a:endParaRPr lang="pl-PL" sz="2800" dirty="0" smtClean="0"/>
          </a:p>
          <a:p>
            <a:endParaRPr lang="pl-PL" sz="24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17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/>
              <a:t>автономія батьків</a:t>
            </a:r>
            <a:endParaRPr lang="pl-PL" sz="54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14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smtClean="0"/>
              <a:t>Управління і фінансування шкіл</a:t>
            </a:r>
            <a:endParaRPr lang="pl-PL" sz="4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29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561905"/>
            <a:ext cx="10058400" cy="1202500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Батьки</a:t>
            </a:r>
            <a:endParaRPr lang="pl-PL" sz="48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1069848" y="1609859"/>
            <a:ext cx="4754880" cy="4764539"/>
          </a:xfrm>
        </p:spPr>
        <p:txBody>
          <a:bodyPr>
            <a:noAutofit/>
          </a:bodyPr>
          <a:lstStyle/>
          <a:p>
            <a:pPr lvl="1"/>
            <a:r>
              <a:rPr lang="ru-RU" sz="2000" dirty="0" err="1" smtClean="0"/>
              <a:t>Вибір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місця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:</a:t>
            </a:r>
          </a:p>
          <a:p>
            <a:pPr lvl="1">
              <a:buNone/>
            </a:pPr>
            <a:r>
              <a:rPr lang="ru-RU" sz="2000" dirty="0" smtClean="0"/>
              <a:t> - школа 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утримується</a:t>
            </a:r>
            <a:r>
              <a:rPr lang="ru-RU" sz="2000" dirty="0" smtClean="0"/>
              <a:t> за </a:t>
            </a:r>
            <a:r>
              <a:rPr lang="ru-RU" sz="2000" dirty="0" err="1" smtClean="0"/>
              <a:t>рахунок</a:t>
            </a:r>
            <a:r>
              <a:rPr lang="ru-RU" sz="2000" dirty="0" smtClean="0"/>
              <a:t> органу </a:t>
            </a:r>
            <a:r>
              <a:rPr lang="ru-RU" sz="2000" dirty="0" err="1" smtClean="0"/>
              <a:t>місцевого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самоврядування</a:t>
            </a:r>
            <a:endParaRPr lang="ru-RU" sz="2000" dirty="0" smtClean="0"/>
          </a:p>
          <a:p>
            <a:pPr lvl="1">
              <a:buNone/>
            </a:pPr>
            <a:r>
              <a:rPr lang="ru-RU" sz="2000" dirty="0" smtClean="0"/>
              <a:t> - </a:t>
            </a:r>
            <a:r>
              <a:rPr lang="ru-RU" sz="2000" dirty="0" err="1" smtClean="0"/>
              <a:t>інша</a:t>
            </a:r>
            <a:r>
              <a:rPr lang="ru-RU" sz="2000" dirty="0" smtClean="0"/>
              <a:t> школа</a:t>
            </a:r>
          </a:p>
          <a:p>
            <a:pPr lvl="1">
              <a:buNone/>
            </a:pPr>
            <a:r>
              <a:rPr lang="ru-RU" sz="2000" dirty="0" smtClean="0"/>
              <a:t> - </a:t>
            </a:r>
            <a:r>
              <a:rPr lang="ru-RU" sz="2000" dirty="0" err="1" smtClean="0"/>
              <a:t>домашнє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навчання</a:t>
            </a:r>
            <a:endParaRPr lang="ru-RU" sz="2000" dirty="0" smtClean="0"/>
          </a:p>
          <a:p>
            <a:pPr lvl="1"/>
            <a:r>
              <a:rPr lang="ru-RU" sz="2000" dirty="0" err="1" smtClean="0"/>
              <a:t>Рішення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надання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тип </a:t>
            </a:r>
            <a:r>
              <a:rPr lang="ru-RU" sz="2000" dirty="0" err="1" smtClean="0"/>
              <a:t>допомоги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дитині</a:t>
            </a:r>
            <a:endParaRPr lang="ru-RU" sz="2000" dirty="0" smtClean="0"/>
          </a:p>
          <a:p>
            <a:pPr lvl="1"/>
            <a:r>
              <a:rPr lang="ru-RU" sz="2000" dirty="0" err="1" smtClean="0"/>
              <a:t>Рішення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інформувати</a:t>
            </a:r>
            <a:r>
              <a:rPr lang="ru-RU" sz="2000" dirty="0" smtClean="0"/>
              <a:t> школу про </a:t>
            </a:r>
            <a:r>
              <a:rPr lang="ru-RU" sz="2000" dirty="0" err="1" smtClean="0"/>
              <a:t>висновок</a:t>
            </a:r>
            <a:r>
              <a:rPr lang="ru-RU" sz="2000" dirty="0" smtClean="0"/>
              <a:t> </a:t>
            </a:r>
            <a:r>
              <a:rPr lang="ru-RU" sz="2000" dirty="0" err="1" smtClean="0"/>
              <a:t>психолого-педагогічної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комісії</a:t>
            </a:r>
            <a:endParaRPr lang="ru-RU" sz="2000" dirty="0" smtClean="0"/>
          </a:p>
          <a:p>
            <a:pPr lvl="1"/>
            <a:r>
              <a:rPr lang="ru-RU" sz="2000" dirty="0" err="1" smtClean="0"/>
              <a:t>Створення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комітету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управління</a:t>
            </a:r>
            <a:r>
              <a:rPr lang="ru-RU" sz="2000" dirty="0" smtClean="0"/>
              <a:t> коштами</a:t>
            </a:r>
          </a:p>
          <a:p>
            <a:pPr lvl="1"/>
            <a:r>
              <a:rPr lang="ru-RU" sz="2000" dirty="0" err="1" smtClean="0"/>
              <a:t>Вплив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оцінку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вчителів, </a:t>
            </a:r>
            <a:r>
              <a:rPr lang="ru-RU" sz="2000" dirty="0" err="1" smtClean="0"/>
              <a:t>виховну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програму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програму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профілактики</a:t>
            </a:r>
            <a:endParaRPr lang="ru-RU" sz="2000" dirty="0" smtClean="0"/>
          </a:p>
          <a:p>
            <a:pPr lvl="1"/>
            <a:r>
              <a:rPr lang="uk-UA" sz="2000" dirty="0" smtClean="0"/>
              <a:t>Можливість скликання Ради школи</a:t>
            </a:r>
            <a:endParaRPr lang="pl-PL" sz="2000" dirty="0" smtClean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1080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5620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/>
                </a:solidFill>
              </a:rPr>
              <a:t>Ефекти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Все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занадто</a:t>
            </a:r>
            <a:r>
              <a:rPr lang="ru-RU" sz="2400" dirty="0" smtClean="0"/>
              <a:t> </a:t>
            </a:r>
            <a:r>
              <a:rPr lang="ru-RU" sz="2400" dirty="0" err="1" smtClean="0"/>
              <a:t>низька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активність</a:t>
            </a:r>
            <a:r>
              <a:rPr lang="ru-RU" sz="2400" dirty="0" smtClean="0"/>
              <a:t>  </a:t>
            </a:r>
            <a:r>
              <a:rPr lang="ru-RU" sz="2400" dirty="0" err="1" smtClean="0"/>
              <a:t>батьків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надто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вимогливе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ставлення</a:t>
            </a:r>
            <a:endParaRPr lang="ru-RU" sz="2400" dirty="0" smtClean="0"/>
          </a:p>
          <a:p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занадто</a:t>
            </a:r>
            <a:r>
              <a:rPr lang="ru-RU" sz="2400" dirty="0" smtClean="0"/>
              <a:t> мала </a:t>
            </a:r>
            <a:r>
              <a:rPr lang="ru-RU" sz="2400" dirty="0" err="1" smtClean="0"/>
              <a:t>відкритість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шкіл</a:t>
            </a:r>
            <a:r>
              <a:rPr lang="ru-RU" sz="2400" dirty="0" smtClean="0"/>
              <a:t> до </a:t>
            </a:r>
            <a:r>
              <a:rPr lang="ru-RU" sz="2400" dirty="0" err="1" smtClean="0"/>
              <a:t>батьків</a:t>
            </a:r>
            <a:endParaRPr lang="ru-RU" sz="2400" dirty="0" smtClean="0"/>
          </a:p>
          <a:p>
            <a:r>
              <a:rPr lang="ru-RU" sz="2400" dirty="0" err="1" smtClean="0"/>
              <a:t>Щоразу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свідомих</a:t>
            </a:r>
            <a:r>
              <a:rPr lang="ru-RU" sz="2400" dirty="0" smtClean="0"/>
              <a:t> </a:t>
            </a:r>
            <a:r>
              <a:rPr lang="ru-RU" sz="2400" dirty="0" err="1" smtClean="0"/>
              <a:t>батьків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котрі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намагаються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вибрати</a:t>
            </a:r>
            <a:r>
              <a:rPr lang="ru-RU" sz="2400" dirty="0" smtClean="0"/>
              <a:t> школу </a:t>
            </a:r>
            <a:r>
              <a:rPr lang="ru-RU" sz="2400" dirty="0" err="1" smtClean="0"/>
              <a:t>дитині</a:t>
            </a:r>
            <a:endParaRPr lang="ru-RU" sz="2400" dirty="0" smtClean="0"/>
          </a:p>
          <a:p>
            <a:r>
              <a:rPr lang="ru-RU" sz="2400" dirty="0" err="1" smtClean="0"/>
              <a:t>Незначна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шкіл</a:t>
            </a:r>
            <a:r>
              <a:rPr lang="ru-RU" sz="2400" dirty="0" smtClean="0"/>
              <a:t>, в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засновано</a:t>
            </a:r>
            <a:r>
              <a:rPr lang="ru-RU" sz="2400" dirty="0" smtClean="0"/>
              <a:t> Раду </a:t>
            </a:r>
            <a:r>
              <a:rPr lang="ru-RU" sz="2400" dirty="0" err="1" smtClean="0"/>
              <a:t>школи</a:t>
            </a:r>
            <a:endParaRPr lang="ru-RU" sz="2400" dirty="0" smtClean="0"/>
          </a:p>
          <a:p>
            <a:r>
              <a:rPr lang="ru-RU" sz="2400" dirty="0" err="1" smtClean="0"/>
              <a:t>Спільна</a:t>
            </a:r>
            <a:r>
              <a:rPr lang="ru-RU" sz="2400" dirty="0" smtClean="0"/>
              <a:t> </a:t>
            </a:r>
            <a:r>
              <a:rPr lang="ru-RU" sz="2400" dirty="0" err="1" smtClean="0"/>
              <a:t>діяльність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батьків</a:t>
            </a:r>
            <a:r>
              <a:rPr lang="ru-RU" sz="2400" dirty="0" smtClean="0"/>
              <a:t> для </a:t>
            </a:r>
            <a:r>
              <a:rPr lang="en-US" sz="2400" dirty="0" smtClean="0"/>
              <a:t>“</a:t>
            </a:r>
            <a:r>
              <a:rPr lang="ru-RU" sz="2400" dirty="0" smtClean="0"/>
              <a:t>галочки</a:t>
            </a:r>
            <a:r>
              <a:rPr lang="en-US" sz="2400" dirty="0" smtClean="0"/>
              <a:t>”</a:t>
            </a:r>
            <a:r>
              <a:rPr lang="uk-UA" sz="2400" dirty="0" smtClean="0"/>
              <a:t> (наприклад, п</a:t>
            </a:r>
            <a:r>
              <a:rPr lang="ru-RU" sz="2400" dirty="0" err="1" smtClean="0"/>
              <a:t>ікніки</a:t>
            </a:r>
            <a:r>
              <a:rPr lang="ru-RU" sz="2400" dirty="0" smtClean="0"/>
              <a:t>).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3469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/>
              <a:t>Автономія учнів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0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Учнівське самоврядування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Вибір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голови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самоврядної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одиниці</a:t>
            </a:r>
            <a:endParaRPr lang="ru-RU" sz="2400" dirty="0" smtClean="0"/>
          </a:p>
          <a:p>
            <a:r>
              <a:rPr lang="ru-RU" sz="2400" dirty="0" err="1" smtClean="0"/>
              <a:t>Вибір</a:t>
            </a:r>
            <a:r>
              <a:rPr lang="ru-RU" sz="2400" dirty="0" smtClean="0"/>
              <a:t> </a:t>
            </a:r>
            <a:r>
              <a:rPr lang="ru-RU" sz="2400" dirty="0" err="1" smtClean="0"/>
              <a:t>представників</a:t>
            </a:r>
            <a:endParaRPr lang="ru-RU" sz="2400" dirty="0" smtClean="0"/>
          </a:p>
          <a:p>
            <a:r>
              <a:rPr lang="ru-RU" sz="2400" dirty="0" err="1" smtClean="0"/>
              <a:t>Врахування</a:t>
            </a:r>
            <a:r>
              <a:rPr lang="ru-RU" sz="2400" dirty="0" smtClean="0"/>
              <a:t> думки про  </a:t>
            </a:r>
            <a:r>
              <a:rPr lang="ru-RU" sz="2400" dirty="0" err="1" smtClean="0"/>
              <a:t>загальну</a:t>
            </a:r>
            <a:r>
              <a:rPr lang="ru-RU" sz="2400" dirty="0" smtClean="0"/>
              <a:t> </a:t>
            </a:r>
            <a:r>
              <a:rPr lang="ru-RU" sz="2400" dirty="0" err="1" smtClean="0"/>
              <a:t>діяльність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школи</a:t>
            </a:r>
            <a:endParaRPr lang="ru-RU" sz="2400" dirty="0" smtClean="0"/>
          </a:p>
          <a:p>
            <a:r>
              <a:rPr lang="uk-UA" sz="2400" dirty="0" smtClean="0"/>
              <a:t>Врахування думки під час оцінювання роботи школи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093976"/>
            <a:ext cx="5169238" cy="3867891"/>
          </a:xfrm>
        </p:spPr>
      </p:pic>
    </p:spTree>
    <p:extLst>
      <p:ext uri="{BB962C8B-B14F-4D97-AF65-F5344CB8AC3E}">
        <p14:creationId xmlns:p14="http://schemas.microsoft.com/office/powerpoint/2010/main" val="10670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tx1"/>
                </a:solidFill>
              </a:rPr>
              <a:t>Учень вчиться</a:t>
            </a:r>
            <a:r>
              <a:rPr lang="pl-PL" sz="4800" dirty="0" smtClean="0">
                <a:solidFill>
                  <a:schemeClr val="tx1"/>
                </a:solidFill>
              </a:rPr>
              <a:t>…</a:t>
            </a:r>
            <a:endParaRPr lang="pl-PL" sz="48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Після</a:t>
            </a:r>
            <a:r>
              <a:rPr lang="ru-RU" sz="2800" dirty="0" smtClean="0"/>
              <a:t> </a:t>
            </a:r>
            <a:r>
              <a:rPr lang="ru-RU" sz="2800" dirty="0" err="1" smtClean="0"/>
              <a:t>закінчення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середньої</a:t>
            </a:r>
            <a:r>
              <a:rPr lang="ru-RU" sz="2800" dirty="0" smtClean="0"/>
              <a:t> </a:t>
            </a:r>
            <a:r>
              <a:rPr lang="ru-RU" sz="2800" dirty="0" err="1" smtClean="0"/>
              <a:t>школи</a:t>
            </a:r>
            <a:r>
              <a:rPr lang="ru-RU" sz="2800" dirty="0" smtClean="0"/>
              <a:t> </a:t>
            </a:r>
            <a:r>
              <a:rPr lang="ru-RU" sz="2800" dirty="0" err="1" smtClean="0"/>
              <a:t>вибирає</a:t>
            </a:r>
            <a:r>
              <a:rPr lang="ru-RU" sz="2800" dirty="0" smtClean="0"/>
              <a:t> </a:t>
            </a:r>
            <a:r>
              <a:rPr lang="ru-RU" sz="2800" dirty="0" err="1" smtClean="0"/>
              <a:t>подальший</a:t>
            </a:r>
            <a:r>
              <a:rPr lang="ru-RU" sz="2800" dirty="0" smtClean="0"/>
              <a:t> </a:t>
            </a:r>
            <a:r>
              <a:rPr lang="ru-RU" sz="2800" dirty="0" err="1" smtClean="0"/>
              <a:t>освітній</a:t>
            </a:r>
            <a:r>
              <a:rPr lang="ru-RU" sz="2800" dirty="0" smtClean="0"/>
              <a:t> шлях</a:t>
            </a:r>
          </a:p>
          <a:p>
            <a:r>
              <a:rPr lang="ru-RU" sz="2800" dirty="0" smtClean="0"/>
              <a:t>У </a:t>
            </a:r>
            <a:r>
              <a:rPr lang="ru-RU" sz="2800" dirty="0" err="1" smtClean="0"/>
              <a:t>ліцеї</a:t>
            </a:r>
            <a:r>
              <a:rPr lang="ru-RU" sz="2800" dirty="0" smtClean="0"/>
              <a:t> </a:t>
            </a:r>
            <a:r>
              <a:rPr lang="ru-RU" sz="2800" dirty="0" err="1" smtClean="0"/>
              <a:t>обирає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профіль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навчання</a:t>
            </a:r>
            <a:endParaRPr lang="ru-RU" sz="2800" dirty="0" smtClean="0"/>
          </a:p>
          <a:p>
            <a:r>
              <a:rPr lang="ru-RU" sz="2800" dirty="0" err="1" smtClean="0"/>
              <a:t>Вибирає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він</a:t>
            </a:r>
            <a:r>
              <a:rPr lang="ru-RU" sz="2800" dirty="0" smtClean="0"/>
              <a:t> </a:t>
            </a:r>
            <a:r>
              <a:rPr lang="ru-RU" sz="2800" dirty="0" err="1" smtClean="0"/>
              <a:t>хотів</a:t>
            </a:r>
            <a:r>
              <a:rPr lang="ru-RU" sz="2800" dirty="0" smtClean="0"/>
              <a:t> </a:t>
            </a:r>
            <a:r>
              <a:rPr lang="ru-RU" sz="2800" dirty="0" err="1" smtClean="0"/>
              <a:t>би</a:t>
            </a:r>
            <a:r>
              <a:rPr lang="ru-RU" sz="2800" dirty="0" smtClean="0"/>
              <a:t> </a:t>
            </a:r>
            <a:r>
              <a:rPr lang="ru-RU" sz="2800" dirty="0" err="1" smtClean="0"/>
              <a:t>опанувати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додатково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6" y="1289304"/>
            <a:ext cx="3381861" cy="4509148"/>
          </a:xfrm>
        </p:spPr>
      </p:pic>
    </p:spTree>
    <p:extLst>
      <p:ext uri="{BB962C8B-B14F-4D97-AF65-F5344CB8AC3E}">
        <p14:creationId xmlns:p14="http://schemas.microsoft.com/office/powerpoint/2010/main" val="9417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/>
                </a:solidFill>
              </a:rPr>
              <a:t>ефекти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Багато</a:t>
            </a:r>
            <a:r>
              <a:rPr lang="ru-RU" sz="2400" dirty="0" smtClean="0"/>
              <a:t> </a:t>
            </a:r>
            <a:r>
              <a:rPr lang="ru-RU" sz="2400" dirty="0" err="1" smtClean="0"/>
              <a:t>одиниць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самоврядування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виключно</a:t>
            </a:r>
            <a:r>
              <a:rPr lang="ru-RU" sz="2400" dirty="0" smtClean="0"/>
              <a:t> </a:t>
            </a:r>
            <a:r>
              <a:rPr lang="pl-PL" sz="2400" dirty="0" smtClean="0"/>
              <a:t>„</a:t>
            </a:r>
            <a:r>
              <a:rPr lang="ru-RU" sz="2400" dirty="0" smtClean="0"/>
              <a:t>для галочки</a:t>
            </a:r>
            <a:r>
              <a:rPr lang="pl-PL" sz="2400" dirty="0" smtClean="0"/>
              <a:t>”</a:t>
            </a:r>
            <a:r>
              <a:rPr lang="ru-RU" sz="2400" dirty="0" smtClean="0"/>
              <a:t>, </a:t>
            </a:r>
            <a:r>
              <a:rPr lang="ru-RU" sz="2400" dirty="0" err="1" smtClean="0"/>
              <a:t>займаються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несуттєвими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питаннями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Дорослим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важко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відповідальність</a:t>
            </a:r>
            <a:r>
              <a:rPr lang="ru-RU" sz="2400" dirty="0" smtClean="0"/>
              <a:t> за </a:t>
            </a:r>
            <a:r>
              <a:rPr lang="ru-RU" sz="2400" dirty="0" err="1" smtClean="0"/>
              <a:t>врядування</a:t>
            </a:r>
            <a:endParaRPr lang="ru-RU" sz="2400" dirty="0" smtClean="0"/>
          </a:p>
          <a:p>
            <a:r>
              <a:rPr lang="ru-RU" sz="2400" dirty="0" err="1" smtClean="0"/>
              <a:t>Низький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рівень</a:t>
            </a:r>
            <a:r>
              <a:rPr lang="ru-RU" sz="2400" dirty="0" smtClean="0"/>
              <a:t> </a:t>
            </a:r>
            <a:r>
              <a:rPr lang="ru-RU" sz="2400" dirty="0" err="1" smtClean="0"/>
              <a:t>громадянської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активності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err="1" smtClean="0"/>
              <a:t>але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...</a:t>
            </a:r>
          </a:p>
          <a:p>
            <a:r>
              <a:rPr lang="ru-RU" sz="2400" dirty="0" err="1" smtClean="0"/>
              <a:t>Молодіжні</a:t>
            </a:r>
            <a:r>
              <a:rPr lang="ru-RU" sz="2400" dirty="0" smtClean="0"/>
              <a:t> ради </a:t>
            </a:r>
            <a:r>
              <a:rPr lang="ru-RU" sz="2400" dirty="0" err="1" smtClean="0"/>
              <a:t>гмін</a:t>
            </a:r>
            <a:r>
              <a:rPr lang="ru-RU" sz="2400" dirty="0" smtClean="0"/>
              <a:t> (орган</a:t>
            </a:r>
            <a:r>
              <a:rPr lang="uk-UA" sz="2400" dirty="0" smtClean="0"/>
              <a:t>у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самоврядування</a:t>
            </a:r>
            <a:r>
              <a:rPr lang="ru-RU" sz="2400" dirty="0" smtClean="0"/>
              <a:t>)</a:t>
            </a:r>
            <a:endParaRPr lang="pl-PL" sz="24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299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/>
              <a:t>Що це нам дало</a:t>
            </a:r>
            <a:r>
              <a:rPr lang="pl-PL" sz="5400" dirty="0" smtClean="0"/>
              <a:t>?</a:t>
            </a:r>
            <a:endParaRPr lang="pl-PL" sz="54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249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2"/>
                </a:solidFill>
              </a:rPr>
              <a:t>Успіх</a:t>
            </a:r>
            <a:endParaRPr lang="pl-PL" sz="4800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0006" y="2121408"/>
            <a:ext cx="10444766" cy="4050792"/>
          </a:xfrm>
        </p:spPr>
        <p:txBody>
          <a:bodyPr>
            <a:normAutofit fontScale="92500"/>
          </a:bodyPr>
          <a:lstStyle/>
          <a:p>
            <a:r>
              <a:rPr lang="uk-UA" sz="2400" dirty="0" smtClean="0"/>
              <a:t>Власний темп розвитку шкіл</a:t>
            </a:r>
            <a:endParaRPr lang="pl-PL" sz="2400" dirty="0" smtClean="0"/>
          </a:p>
          <a:p>
            <a:r>
              <a:rPr lang="uk-UA" sz="2400" dirty="0" smtClean="0"/>
              <a:t>В автономних школах автономні директори підтримують автономних вчителів, а ті в свою чергу, виховують автономного учня/громадянина</a:t>
            </a:r>
            <a:endParaRPr lang="pl-PL" sz="2400" dirty="0" smtClean="0"/>
          </a:p>
          <a:p>
            <a:r>
              <a:rPr lang="uk-UA" sz="2400" dirty="0" smtClean="0"/>
              <a:t>Збільшення кількості </a:t>
            </a:r>
            <a:r>
              <a:rPr lang="uk-UA" sz="2400" dirty="0" err="1" smtClean="0"/>
              <a:t>“нестандартних”</a:t>
            </a:r>
            <a:r>
              <a:rPr lang="uk-UA" sz="2400" dirty="0" smtClean="0"/>
              <a:t> шкіл</a:t>
            </a:r>
            <a:endParaRPr lang="pl-PL" sz="2400" dirty="0" smtClean="0"/>
          </a:p>
          <a:p>
            <a:r>
              <a:rPr lang="pl-PL" sz="2400" dirty="0" smtClean="0"/>
              <a:t> </a:t>
            </a:r>
            <a:r>
              <a:rPr lang="uk-UA" sz="2400" dirty="0" smtClean="0"/>
              <a:t> Покращення результатів 15-річних учнів в дослідженнях </a:t>
            </a:r>
            <a:r>
              <a:rPr lang="pl-PL" sz="2400" dirty="0" smtClean="0"/>
              <a:t>PISA (</a:t>
            </a:r>
            <a:r>
              <a:rPr lang="en-US" sz="2400" i="1" dirty="0" err="1" smtClean="0"/>
              <a:t>Programme</a:t>
            </a:r>
            <a:r>
              <a:rPr lang="en-US" sz="2400" i="1" dirty="0" smtClean="0"/>
              <a:t> for International Student Assessment</a:t>
            </a:r>
            <a:r>
              <a:rPr lang="pl-PL" sz="2400" i="1" dirty="0" smtClean="0"/>
              <a:t> - </a:t>
            </a:r>
            <a:r>
              <a:rPr lang="ru-RU" sz="2400" dirty="0" err="1" smtClean="0"/>
              <a:t>отримання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порівнюваних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даних</a:t>
            </a:r>
            <a:r>
              <a:rPr lang="ru-RU" sz="2400" dirty="0" smtClean="0"/>
              <a:t> про </a:t>
            </a:r>
            <a:r>
              <a:rPr lang="ru-RU" sz="2400" dirty="0" err="1" smtClean="0"/>
              <a:t>рівень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вміння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застосовувати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практиці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r>
              <a:rPr lang="ru-RU" sz="2400" dirty="0" smtClean="0"/>
              <a:t>, </a:t>
            </a:r>
            <a:r>
              <a:rPr lang="ru-RU" sz="2400" dirty="0" err="1" smtClean="0"/>
              <a:t>віком</a:t>
            </a:r>
            <a:r>
              <a:rPr lang="ru-RU" sz="2400" dirty="0" smtClean="0"/>
              <a:t> 15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з</a:t>
            </a:r>
            <a:r>
              <a:rPr lang="ru-RU" sz="2400" dirty="0" smtClean="0"/>
              <a:t> метою </a:t>
            </a:r>
            <a:r>
              <a:rPr lang="ru-RU" sz="2400" dirty="0" err="1" smtClean="0"/>
              <a:t>підвищення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викладання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організації</a:t>
            </a:r>
            <a:r>
              <a:rPr lang="ru-RU" sz="2400" dirty="0" smtClean="0"/>
              <a:t> систем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.</a:t>
            </a:r>
            <a:r>
              <a:rPr lang="pl-PL" sz="2400" dirty="0" smtClean="0"/>
              <a:t> </a:t>
            </a:r>
            <a:r>
              <a:rPr lang="ru-RU" sz="2400" dirty="0" smtClean="0"/>
              <a:t>У 2018 </a:t>
            </a:r>
            <a:r>
              <a:rPr lang="ru-RU" sz="2400" dirty="0" err="1" smtClean="0"/>
              <a:t>році</a:t>
            </a:r>
            <a:r>
              <a:rPr lang="uk-UA" sz="2400" dirty="0" smtClean="0"/>
              <a:t>, за даними УЦОЯО,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вперше</a:t>
            </a:r>
            <a:r>
              <a:rPr lang="ru-RU" sz="2400" dirty="0" smtClean="0"/>
              <a:t> </a:t>
            </a:r>
            <a:r>
              <a:rPr lang="ru-RU" sz="2400" dirty="0" err="1" smtClean="0"/>
              <a:t>взяти</a:t>
            </a:r>
            <a:r>
              <a:rPr lang="ru-RU" sz="2400" dirty="0" smtClean="0"/>
              <a:t> участь у </a:t>
            </a:r>
            <a:r>
              <a:rPr lang="ru-RU" sz="2400" dirty="0" err="1" smtClean="0"/>
              <a:t>дослідженні</a:t>
            </a:r>
            <a:r>
              <a:rPr lang="pl-PL" sz="2400" dirty="0" smtClean="0"/>
              <a:t>)</a:t>
            </a:r>
            <a:r>
              <a:rPr lang="uk-UA" sz="2400" dirty="0" smtClean="0"/>
              <a:t>/</a:t>
            </a:r>
          </a:p>
          <a:p>
            <a:pPr>
              <a:buNone/>
            </a:pPr>
            <a:r>
              <a:rPr lang="uk-UA" sz="2400" dirty="0" smtClean="0"/>
              <a:t> </a:t>
            </a:r>
            <a:r>
              <a:rPr lang="uk-UA" sz="2600" b="1" dirty="0" smtClean="0"/>
              <a:t>чим вища в країні автономія шкіл, тим кращі показники досліджень</a:t>
            </a:r>
            <a:endParaRPr lang="pl-PL" sz="2600" b="1" dirty="0" smtClean="0"/>
          </a:p>
          <a:p>
            <a:pPr marL="274320" lvl="1" indent="0">
              <a:buNone/>
            </a:pPr>
            <a:endParaRPr lang="uk-UA" sz="2200" dirty="0" smtClean="0"/>
          </a:p>
          <a:p>
            <a:pPr marL="274320" lvl="1" indent="0">
              <a:buNone/>
            </a:pPr>
            <a:endParaRPr lang="pl-PL" sz="2200" dirty="0" smtClean="0"/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"/>
            <a:ext cx="11335968" cy="63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63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7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Управління школами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9848" y="1893194"/>
            <a:ext cx="10058400" cy="4597758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>Органи місцевого самоврядування:</a:t>
            </a:r>
            <a:endParaRPr lang="pl-PL" sz="2400" b="1" dirty="0" smtClean="0"/>
          </a:p>
          <a:p>
            <a:pPr lvl="2"/>
            <a:r>
              <a:rPr lang="uk-UA" sz="2200" dirty="0" smtClean="0"/>
              <a:t>це керуючі органи</a:t>
            </a:r>
            <a:endParaRPr lang="pl-PL" sz="2200" dirty="0" smtClean="0"/>
          </a:p>
          <a:p>
            <a:pPr lvl="2"/>
            <a:r>
              <a:rPr lang="ru-RU" sz="2200" dirty="0" err="1" smtClean="0"/>
              <a:t>визначають</a:t>
            </a:r>
            <a:r>
              <a:rPr lang="ru-RU" sz="2200" dirty="0" smtClean="0"/>
              <a:t> мережу </a:t>
            </a:r>
            <a:r>
              <a:rPr lang="ru-RU" sz="2200" dirty="0" err="1" smtClean="0"/>
              <a:t>шкіл</a:t>
            </a:r>
            <a:r>
              <a:rPr lang="ru-RU" sz="2200" dirty="0" smtClean="0"/>
              <a:t>, яка повинна </a:t>
            </a:r>
            <a:r>
              <a:rPr lang="ru-RU" sz="2200" dirty="0" err="1" smtClean="0"/>
              <a:t>забезпечити</a:t>
            </a:r>
            <a:r>
              <a:rPr lang="ru-RU" sz="2200" dirty="0" smtClean="0"/>
              <a:t> </a:t>
            </a:r>
            <a:r>
              <a:rPr lang="ru-RU" sz="2200" dirty="0" err="1" smtClean="0"/>
              <a:t>освіту</a:t>
            </a:r>
            <a:r>
              <a:rPr lang="ru-RU" sz="2200" dirty="0" smtClean="0"/>
              <a:t> для </a:t>
            </a:r>
            <a:r>
              <a:rPr lang="ru-RU" sz="2200" dirty="0" err="1" smtClean="0"/>
              <a:t>всіх</a:t>
            </a:r>
            <a:r>
              <a:rPr lang="ru-RU" sz="2200" dirty="0" smtClean="0"/>
              <a:t> </a:t>
            </a:r>
            <a:r>
              <a:rPr lang="ru-RU" sz="2200" dirty="0" err="1" smtClean="0"/>
              <a:t>дітей</a:t>
            </a:r>
            <a:endParaRPr lang="pl-PL" sz="2200" dirty="0" smtClean="0"/>
          </a:p>
          <a:p>
            <a:pPr lvl="2"/>
            <a:r>
              <a:rPr lang="uk-UA" sz="2200" dirty="0" smtClean="0"/>
              <a:t>реєструють школи, управління якими здійснюють інші органи – формальність</a:t>
            </a:r>
            <a:endParaRPr lang="pl-PL" sz="2200" dirty="0" smtClean="0"/>
          </a:p>
          <a:p>
            <a:pPr lvl="2"/>
            <a:r>
              <a:rPr lang="uk-UA" sz="2200" dirty="0" smtClean="0"/>
              <a:t>вирішують чи школа керована іншими органами буде державною чи не державною – рішення ради </a:t>
            </a:r>
            <a:r>
              <a:rPr lang="uk-UA" sz="2200" dirty="0" err="1" smtClean="0"/>
              <a:t>гміни</a:t>
            </a:r>
            <a:r>
              <a:rPr lang="uk-UA" sz="2200" dirty="0" smtClean="0"/>
              <a:t> (органу місцевого самоврядування)</a:t>
            </a:r>
            <a:endParaRPr lang="pl-PL" sz="2200" dirty="0" smtClean="0"/>
          </a:p>
          <a:p>
            <a:r>
              <a:rPr lang="uk-UA" sz="2400" b="1" dirty="0" smtClean="0"/>
              <a:t>Недержавні органи управління школами:</a:t>
            </a:r>
            <a:endParaRPr lang="pl-PL" sz="2400" b="1" dirty="0" smtClean="0"/>
          </a:p>
          <a:p>
            <a:pPr lvl="2"/>
            <a:r>
              <a:rPr lang="uk-UA" sz="2200" dirty="0" smtClean="0"/>
              <a:t>неурядові організації</a:t>
            </a:r>
            <a:endParaRPr lang="pl-PL" sz="2200" dirty="0" smtClean="0"/>
          </a:p>
          <a:p>
            <a:pPr lvl="2"/>
            <a:r>
              <a:rPr lang="uk-UA" sz="2200" dirty="0" smtClean="0"/>
              <a:t>фірми</a:t>
            </a:r>
            <a:endParaRPr lang="pl-PL" sz="2200" dirty="0" smtClean="0"/>
          </a:p>
          <a:p>
            <a:pPr lvl="2"/>
            <a:r>
              <a:rPr lang="uk-UA" sz="2200" dirty="0" smtClean="0"/>
              <a:t>фізичні особи</a:t>
            </a:r>
            <a:endParaRPr lang="pl-PL" sz="2200" dirty="0" smtClean="0"/>
          </a:p>
          <a:p>
            <a:pPr lvl="2"/>
            <a:r>
              <a:rPr lang="ru-RU" sz="2200" dirty="0" smtClean="0"/>
              <a:t>церкви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385558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2"/>
                </a:solidFill>
              </a:rPr>
              <a:t>Недоліки</a:t>
            </a:r>
            <a:endParaRPr lang="pl-PL" sz="4800" dirty="0">
              <a:solidFill>
                <a:schemeClr val="accent2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"</a:t>
            </a:r>
            <a:r>
              <a:rPr lang="ru-RU" sz="2800" dirty="0" err="1" smtClean="0"/>
              <a:t>Втеча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свободи</a:t>
            </a:r>
            <a:r>
              <a:rPr lang="ru-RU" sz="2800" dirty="0" smtClean="0"/>
              <a:t>" (</a:t>
            </a:r>
            <a:r>
              <a:rPr lang="ru-RU" sz="2800" dirty="0" err="1" smtClean="0"/>
              <a:t>відповідальності</a:t>
            </a:r>
            <a:r>
              <a:rPr lang="ru-RU" sz="2800" dirty="0" smtClean="0"/>
              <a:t>) - </a:t>
            </a:r>
            <a:r>
              <a:rPr lang="ru-RU" sz="2800" dirty="0" err="1" smtClean="0"/>
              <a:t>незастосування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автономії</a:t>
            </a:r>
            <a:r>
              <a:rPr lang="ru-RU" sz="2800" dirty="0" smtClean="0"/>
              <a:t> </a:t>
            </a:r>
            <a:r>
              <a:rPr lang="ru-RU" sz="2800" dirty="0" err="1" smtClean="0"/>
              <a:t>багатьма</a:t>
            </a:r>
            <a:r>
              <a:rPr lang="ru-RU" sz="2800" dirty="0" smtClean="0"/>
              <a:t> директорами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вчителями</a:t>
            </a:r>
            <a:r>
              <a:rPr lang="ru-RU" sz="2800" dirty="0" smtClean="0"/>
              <a:t>, </a:t>
            </a:r>
            <a:r>
              <a:rPr lang="ru-RU" sz="2800" dirty="0" err="1" smtClean="0"/>
              <a:t>конформізм</a:t>
            </a:r>
            <a:endParaRPr lang="ru-RU" sz="2800" dirty="0" smtClean="0"/>
          </a:p>
          <a:p>
            <a:r>
              <a:rPr lang="ru-RU" sz="2800" dirty="0" err="1" smtClean="0"/>
              <a:t>Неправильне</a:t>
            </a:r>
            <a:r>
              <a:rPr lang="ru-RU" sz="2800" dirty="0" smtClean="0"/>
              <a:t>  </a:t>
            </a:r>
            <a:r>
              <a:rPr lang="ru-RU" sz="2800" dirty="0" err="1" smtClean="0"/>
              <a:t>використання</a:t>
            </a:r>
            <a:r>
              <a:rPr lang="ru-RU" sz="2800" dirty="0" smtClean="0"/>
              <a:t>  </a:t>
            </a:r>
            <a:r>
              <a:rPr lang="ru-RU" sz="2800" dirty="0" err="1" smtClean="0"/>
              <a:t>результатів</a:t>
            </a:r>
            <a:r>
              <a:rPr lang="ru-RU" sz="2800" dirty="0" smtClean="0"/>
              <a:t>  </a:t>
            </a:r>
            <a:r>
              <a:rPr lang="ru-RU" sz="2800" dirty="0" err="1" smtClean="0"/>
              <a:t>зовнішніх</a:t>
            </a:r>
            <a:r>
              <a:rPr lang="ru-RU" sz="2800" dirty="0" smtClean="0"/>
              <a:t>  </a:t>
            </a:r>
            <a:r>
              <a:rPr lang="ru-RU" sz="2800" dirty="0" err="1" smtClean="0"/>
              <a:t>іспитів</a:t>
            </a:r>
            <a:endParaRPr lang="ru-RU" sz="2800" dirty="0" smtClean="0"/>
          </a:p>
          <a:p>
            <a:r>
              <a:rPr lang="ru-RU" sz="2800" dirty="0" err="1" smtClean="0"/>
              <a:t>Відсутність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діалогу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громадськістю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не </a:t>
            </a:r>
            <a:r>
              <a:rPr lang="ru-RU" sz="2800" dirty="0" err="1" smtClean="0"/>
              <a:t>дозволяє</a:t>
            </a:r>
            <a:r>
              <a:rPr lang="ru-RU" sz="2800" dirty="0" smtClean="0"/>
              <a:t> </a:t>
            </a:r>
            <a:r>
              <a:rPr lang="ru-RU" sz="2800" dirty="0" err="1" smtClean="0"/>
              <a:t>зрозуміти</a:t>
            </a:r>
            <a:r>
              <a:rPr lang="ru-RU" sz="2800" dirty="0" smtClean="0"/>
              <a:t> роль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наслідки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змін</a:t>
            </a:r>
            <a:endParaRPr lang="ru-RU" sz="2800" dirty="0" smtClean="0"/>
          </a:p>
          <a:p>
            <a:r>
              <a:rPr lang="ru-RU" sz="2800" dirty="0" smtClean="0"/>
              <a:t>Брак </a:t>
            </a:r>
            <a:r>
              <a:rPr lang="ru-RU" sz="2800" dirty="0" err="1" smtClean="0"/>
              <a:t>змін</a:t>
            </a:r>
            <a:r>
              <a:rPr lang="ru-RU" sz="2800" dirty="0" smtClean="0"/>
              <a:t> </a:t>
            </a:r>
            <a:r>
              <a:rPr lang="ru-RU" sz="2800" smtClean="0"/>
              <a:t>в  професійній</a:t>
            </a:r>
            <a:r>
              <a:rPr lang="ru-RU" sz="2800" dirty="0" smtClean="0"/>
              <a:t>  </a:t>
            </a:r>
            <a:r>
              <a:rPr lang="ru-RU" sz="2800" dirty="0" err="1" smtClean="0"/>
              <a:t>підготовці</a:t>
            </a:r>
            <a:r>
              <a:rPr lang="ru-RU" sz="2800" dirty="0" smtClean="0"/>
              <a:t> вчителів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1034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Фінансування шкіл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400" dirty="0" smtClean="0"/>
              <a:t>Школи, що утримуються за рахунок органів місцевого самоврядування</a:t>
            </a:r>
            <a:endParaRPr lang="pl-PL" sz="2400" dirty="0" smtClean="0"/>
          </a:p>
          <a:p>
            <a:pPr lvl="1"/>
            <a:endParaRPr lang="uk-UA" sz="2200" dirty="0" smtClean="0"/>
          </a:p>
          <a:p>
            <a:pPr lvl="1"/>
            <a:r>
              <a:rPr lang="uk-UA" sz="2200" dirty="0" smtClean="0"/>
              <a:t>отримують з Міністерства субвенції в залежності від кількості учнів</a:t>
            </a:r>
            <a:endParaRPr lang="pl-PL" sz="2200" dirty="0" smtClean="0"/>
          </a:p>
          <a:p>
            <a:pPr lvl="1"/>
            <a:r>
              <a:rPr lang="uk-UA" sz="2200" dirty="0" smtClean="0"/>
              <a:t>органи місцевого самоврядування дофінансовують утримання цих шкіл</a:t>
            </a:r>
            <a:endParaRPr lang="pl-PL" sz="2200" dirty="0" smtClean="0"/>
          </a:p>
          <a:p>
            <a:pPr marL="274320" lvl="1" indent="0">
              <a:buNone/>
            </a:pPr>
            <a:endParaRPr lang="pl-PL" sz="2200" dirty="0"/>
          </a:p>
          <a:p>
            <a:r>
              <a:rPr lang="uk-UA" sz="2400" dirty="0" smtClean="0"/>
              <a:t>Школи, управління котрими здійснюється іншими суб'єктами</a:t>
            </a:r>
            <a:endParaRPr lang="pl-PL" sz="2400" dirty="0" smtClean="0"/>
          </a:p>
          <a:p>
            <a:pPr lvl="1"/>
            <a:r>
              <a:rPr lang="uk-UA" sz="2200" b="1" dirty="0" smtClean="0"/>
              <a:t>Недержавні</a:t>
            </a:r>
            <a:r>
              <a:rPr lang="uk-UA" sz="2200" dirty="0" smtClean="0"/>
              <a:t> – отримують через  органи місцевого самоврядування такі самі кошти з Міністерства з розрахунку на одного учня</a:t>
            </a:r>
            <a:endParaRPr lang="pl-PL" sz="2200" dirty="0" smtClean="0"/>
          </a:p>
          <a:p>
            <a:pPr lvl="1"/>
            <a:r>
              <a:rPr lang="uk-UA" sz="2200" b="1" dirty="0" smtClean="0"/>
              <a:t>Державні</a:t>
            </a:r>
            <a:r>
              <a:rPr lang="uk-UA" sz="2200" dirty="0" smtClean="0"/>
              <a:t>  - фінансування від органу місцевого самоврядування</a:t>
            </a:r>
            <a:r>
              <a:rPr lang="pl-PL" sz="2200" dirty="0" smtClean="0"/>
              <a:t>;</a:t>
            </a:r>
            <a:r>
              <a:rPr lang="uk-UA" sz="2200" dirty="0" smtClean="0"/>
              <a:t> </a:t>
            </a:r>
          </a:p>
          <a:p>
            <a:pPr lvl="1">
              <a:buNone/>
            </a:pPr>
            <a:r>
              <a:rPr lang="uk-UA" sz="2200" dirty="0" smtClean="0"/>
              <a:t>	на одного учня припадає стільки коштів, скільки в середньому витрачається в школах фінансованих за рахунок органів місцевого самоврядування</a:t>
            </a:r>
            <a:endParaRPr lang="pl-PL" sz="2200" dirty="0" smtClean="0"/>
          </a:p>
        </p:txBody>
      </p:sp>
    </p:spTree>
    <p:extLst>
      <p:ext uri="{BB962C8B-B14F-4D97-AF65-F5344CB8AC3E}">
        <p14:creationId xmlns:p14="http://schemas.microsoft.com/office/powerpoint/2010/main" val="370103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2"/>
                </a:solidFill>
              </a:rPr>
              <a:t>Ефекти</a:t>
            </a:r>
            <a:endParaRPr lang="pl-PL" sz="4800" dirty="0">
              <a:solidFill>
                <a:schemeClr val="accent2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sz="2800" dirty="0" smtClean="0"/>
              <a:t>Закриття маленьких шкіл</a:t>
            </a:r>
            <a:endParaRPr lang="pl-PL" sz="2800" dirty="0" smtClean="0"/>
          </a:p>
          <a:p>
            <a:r>
              <a:rPr lang="uk-UA" sz="2800" dirty="0" smtClean="0"/>
              <a:t>Початкове закриття сільських садочків</a:t>
            </a:r>
            <a:endParaRPr lang="pl-PL" sz="2800" dirty="0" smtClean="0"/>
          </a:p>
          <a:p>
            <a:r>
              <a:rPr lang="uk-UA" sz="2800" dirty="0" smtClean="0"/>
              <a:t>Збільшення витрат на освіту в органів місцевого самоврядування</a:t>
            </a:r>
            <a:endParaRPr lang="pl-PL" sz="2800" dirty="0" smtClean="0"/>
          </a:p>
          <a:p>
            <a:r>
              <a:rPr lang="ru-RU" sz="2800" dirty="0" smtClean="0"/>
              <a:t>Збільшення кількості шкіл, </a:t>
            </a:r>
            <a:r>
              <a:rPr lang="uk-UA" sz="2800" dirty="0" smtClean="0"/>
              <a:t>управління котрими здійснюється іншими органами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09" y="901521"/>
            <a:ext cx="4496307" cy="2773672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8" y="3820904"/>
            <a:ext cx="3929258" cy="29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Автономія органів, що здійснюють управління</a:t>
            </a:r>
            <a:endParaRPr lang="pl-PL" sz="48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9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dirty="0" smtClean="0"/>
              <a:t/>
            </a:r>
            <a:br>
              <a:rPr lang="uk-UA" sz="4000" dirty="0" smtClean="0"/>
            </a:br>
            <a:r>
              <a:rPr lang="uk-UA" sz="4000" dirty="0" smtClean="0"/>
              <a:t>Прийом на роботу в школах, що утримуються за рахунок Бюджетів органів місцевого самоврядування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uk-UA" sz="4800" dirty="0" smtClean="0"/>
              <a:t> </a:t>
            </a:r>
            <a:endParaRPr lang="pl-PL" sz="48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400" dirty="0" smtClean="0"/>
              <a:t>Прийом на роботу директорів  - конкурси (працівники школи, профспілки, батьки, представники керуючого органу, представники опікунської ради)</a:t>
            </a:r>
            <a:endParaRPr lang="pl-PL" sz="2400" dirty="0" smtClean="0"/>
          </a:p>
          <a:p>
            <a:r>
              <a:rPr lang="uk-UA" sz="2400" dirty="0" smtClean="0"/>
              <a:t>Прийом на роботу вчителів  - години праці і </a:t>
            </a:r>
            <a:r>
              <a:rPr lang="ru-RU" sz="2400" dirty="0" smtClean="0"/>
              <a:t>базовий оклад відповідно до </a:t>
            </a:r>
            <a:r>
              <a:rPr lang="pl-PL" sz="2400" dirty="0" smtClean="0"/>
              <a:t>Karty Nauczyciela</a:t>
            </a:r>
            <a:r>
              <a:rPr lang="uk-UA" sz="2400" dirty="0" smtClean="0"/>
              <a:t> (закон від 1982 р, який регулює права і обов'язки працівників освіти)</a:t>
            </a:r>
            <a:r>
              <a:rPr lang="ru-RU" sz="2400" dirty="0" smtClean="0"/>
              <a:t>, але надбавки  встановлюються</a:t>
            </a:r>
            <a:r>
              <a:rPr lang="uk-UA" sz="2400" dirty="0" smtClean="0"/>
              <a:t> керуючим органом</a:t>
            </a:r>
            <a:endParaRPr lang="pl-PL" sz="2400" dirty="0" smtClean="0"/>
          </a:p>
          <a:p>
            <a:endParaRPr lang="pl-PL" sz="24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1298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3936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 smtClean="0"/>
              <a:t>Забезпечення</a:t>
            </a:r>
            <a:r>
              <a:rPr lang="ru-RU" sz="4800" dirty="0" smtClean="0"/>
              <a:t> </a:t>
            </a:r>
            <a:r>
              <a:rPr lang="ru-RU" sz="4800" dirty="0" err="1" smtClean="0"/>
              <a:t>належних</a:t>
            </a:r>
            <a:r>
              <a:rPr lang="ru-RU" sz="4800" dirty="0" smtClean="0"/>
              <a:t> умов для </a:t>
            </a:r>
            <a:r>
              <a:rPr lang="ru-RU" sz="4800" dirty="0" err="1" smtClean="0"/>
              <a:t>навчання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Будівництво і ремонт шкільних приміщень</a:t>
            </a:r>
            <a:endParaRPr lang="pl-PL" sz="2400" dirty="0" smtClean="0"/>
          </a:p>
          <a:p>
            <a:r>
              <a:rPr lang="ru-RU" sz="2400" dirty="0" err="1" smtClean="0"/>
              <a:t>Придбання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навчально-методичних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посібників</a:t>
            </a:r>
            <a:endParaRPr lang="ru-RU" sz="2400" dirty="0" smtClean="0"/>
          </a:p>
          <a:p>
            <a:r>
              <a:rPr lang="ru-RU" sz="2400" dirty="0" err="1" smtClean="0"/>
              <a:t>Благоустрій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пришкільної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майданчиків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дітей</a:t>
            </a:r>
            <a:r>
              <a:rPr lang="ru-RU" sz="2400" dirty="0" smtClean="0"/>
              <a:t> та </a:t>
            </a:r>
            <a:r>
              <a:rPr lang="ru-RU" sz="2400" dirty="0" err="1" smtClean="0"/>
              <a:t>молоді</a:t>
            </a:r>
            <a:endParaRPr lang="pl-PL" sz="2400" dirty="0" smtClean="0"/>
          </a:p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387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1651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Якість освіти і самоврядування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Просування вчителів по </a:t>
            </a:r>
            <a:r>
              <a:rPr lang="ru-RU" sz="2400" dirty="0" err="1" smtClean="0"/>
              <a:t>карєрній</a:t>
            </a:r>
            <a:r>
              <a:rPr lang="ru-RU" sz="2400" dirty="0" smtClean="0"/>
              <a:t> драбині</a:t>
            </a:r>
          </a:p>
          <a:p>
            <a:r>
              <a:rPr lang="ru-RU" sz="2400" dirty="0" smtClean="0"/>
              <a:t>Участь </a:t>
            </a:r>
            <a:r>
              <a:rPr lang="ru-RU" sz="2400" dirty="0" err="1" smtClean="0"/>
              <a:t>представника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самоврядування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різних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комісіях</a:t>
            </a:r>
            <a:endParaRPr lang="pl-PL" sz="2400" dirty="0" smtClean="0"/>
          </a:p>
          <a:p>
            <a:r>
              <a:rPr lang="uk-UA" sz="2400" dirty="0" smtClean="0"/>
              <a:t>Додаткові освітні програми</a:t>
            </a:r>
            <a:endParaRPr lang="pl-PL" sz="2400" dirty="0" smtClean="0"/>
          </a:p>
          <a:p>
            <a:r>
              <a:rPr lang="uk-UA" sz="2400" dirty="0" smtClean="0"/>
              <a:t>Річні звіти про стан освіти</a:t>
            </a:r>
            <a:endParaRPr lang="pl-PL" sz="2400" dirty="0" smtClean="0"/>
          </a:p>
          <a:p>
            <a:r>
              <a:rPr lang="uk-UA" sz="2400" dirty="0" smtClean="0"/>
              <a:t>Іноді стратегії розвитку освіти</a:t>
            </a:r>
            <a:endParaRPr lang="pl-PL" sz="2400" dirty="0" smtClean="0"/>
          </a:p>
          <a:p>
            <a:r>
              <a:rPr lang="uk-UA" sz="2400" dirty="0" smtClean="0"/>
              <a:t>Ресурси для професійного розвитку вчителів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68" y="601165"/>
            <a:ext cx="4893843" cy="5709484"/>
          </a:xfrm>
        </p:spPr>
      </p:pic>
    </p:spTree>
    <p:extLst>
      <p:ext uri="{BB962C8B-B14F-4D97-AF65-F5344CB8AC3E}">
        <p14:creationId xmlns:p14="http://schemas.microsoft.com/office/powerpoint/2010/main" val="40789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drewna]]</Template>
  <TotalTime>530</TotalTime>
  <Words>873</Words>
  <Application>Microsoft Office PowerPoint</Application>
  <PresentationFormat>Panoramiczny</PresentationFormat>
  <Paragraphs>134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Cambria</vt:lpstr>
      <vt:lpstr>Rockwell</vt:lpstr>
      <vt:lpstr>Rockwell Condensed</vt:lpstr>
      <vt:lpstr>Wingdings</vt:lpstr>
      <vt:lpstr>Drewniana czcionka</vt:lpstr>
      <vt:lpstr>Децентралізація польських шкіл</vt:lpstr>
      <vt:lpstr>Управління і фінансування шкіл</vt:lpstr>
      <vt:lpstr>Управління школами</vt:lpstr>
      <vt:lpstr>Фінансування шкіл</vt:lpstr>
      <vt:lpstr>Ефекти</vt:lpstr>
      <vt:lpstr>Автономія органів, що здійснюють управління</vt:lpstr>
      <vt:lpstr> Прийом на роботу в школах, що утримуються за рахунок Бюджетів органів місцевого самоврядування  </vt:lpstr>
      <vt:lpstr>Забезпечення належних умов для навчання</vt:lpstr>
      <vt:lpstr>Якість освіти і самоврядування</vt:lpstr>
      <vt:lpstr>Управління школою і нагляд</vt:lpstr>
      <vt:lpstr>Ефекти</vt:lpstr>
      <vt:lpstr>Шкільна автономія</vt:lpstr>
      <vt:lpstr>Чому вчить школа</vt:lpstr>
      <vt:lpstr>Як вчить школа</vt:lpstr>
      <vt:lpstr>Ефекти</vt:lpstr>
      <vt:lpstr>Автономія учителя</vt:lpstr>
      <vt:lpstr>Рішення учителя</vt:lpstr>
      <vt:lpstr>ефекти</vt:lpstr>
      <vt:lpstr>автономія батьків</vt:lpstr>
      <vt:lpstr>Батьки</vt:lpstr>
      <vt:lpstr>Ефекти</vt:lpstr>
      <vt:lpstr>Автономія учнів</vt:lpstr>
      <vt:lpstr>Учнівське самоврядування</vt:lpstr>
      <vt:lpstr>Учень вчиться…</vt:lpstr>
      <vt:lpstr>ефекти</vt:lpstr>
      <vt:lpstr>Що це нам дало?</vt:lpstr>
      <vt:lpstr>Успіх</vt:lpstr>
      <vt:lpstr>Prezentacja programu PowerPoint</vt:lpstr>
      <vt:lpstr>Prezentacja programu PowerPoint</vt:lpstr>
      <vt:lpstr>Недоліки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Decentralizacja polskiej szkoły</dc:title>
  <dc:creator>Elżbieta Tołwińska-Królikowska</dc:creator>
  <cp:lastModifiedBy>Elżbieta Tołwińska-Królikowska</cp:lastModifiedBy>
  <cp:revision>109</cp:revision>
  <dcterms:created xsi:type="dcterms:W3CDTF">2016-12-09T06:21:35Z</dcterms:created>
  <dcterms:modified xsi:type="dcterms:W3CDTF">2016-12-12T05:34:23Z</dcterms:modified>
</cp:coreProperties>
</file>